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1" r:id="rId6"/>
    <p:sldId id="260" r:id="rId7"/>
    <p:sldId id="276" r:id="rId8"/>
    <p:sldId id="277" r:id="rId9"/>
    <p:sldId id="281" r:id="rId10"/>
    <p:sldId id="279" r:id="rId11"/>
    <p:sldId id="280" r:id="rId12"/>
    <p:sldId id="268" r:id="rId13"/>
    <p:sldId id="269" r:id="rId14"/>
    <p:sldId id="270" r:id="rId15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A1E"/>
    <a:srgbClr val="00FF00"/>
    <a:srgbClr val="00FA00"/>
    <a:srgbClr val="FF0000"/>
    <a:srgbClr val="FF2A05"/>
    <a:srgbClr val="0000FF"/>
    <a:srgbClr val="1921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 autoAdjust="0"/>
    <p:restoredTop sz="94687" autoAdjust="0"/>
  </p:normalViewPr>
  <p:slideViewPr>
    <p:cSldViewPr>
      <p:cViewPr varScale="1">
        <p:scale>
          <a:sx n="82" d="100"/>
          <a:sy n="82" d="100"/>
        </p:scale>
        <p:origin x="147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4FFE3953-A536-434E-A401-9338F146839A}" type="datetimeFigureOut">
              <a:rPr lang="cs-CZ" smtClean="0"/>
              <a:pPr/>
              <a:t>3.8.2018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6366742F-F960-4C3F-9698-92FACA043AE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8545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6742F-F960-4C3F-9698-92FACA043AE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7543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6742F-F960-4C3F-9698-92FACA043AE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7549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9CE46-E7CE-4F93-BA4E-7363B303B54C}" type="datetime1">
              <a:rPr lang="cs-CZ" smtClean="0"/>
              <a:pPr/>
              <a:t>3.8.2018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7FD-E2A2-4145-A7DB-E788F321C3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2BF7-F206-4FEE-95E3-F2C90B80CD5E}" type="datetime1">
              <a:rPr lang="cs-CZ" smtClean="0"/>
              <a:pPr/>
              <a:t>3.8.2018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7FD-E2A2-4145-A7DB-E788F321C3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F9DD-C8A3-4748-A78C-6221B39A7146}" type="datetime1">
              <a:rPr lang="cs-CZ" smtClean="0"/>
              <a:pPr/>
              <a:t>3.8.2018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7FD-E2A2-4145-A7DB-E788F321C3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B097A-B638-4BEF-B334-9D17682AE824}" type="datetime1">
              <a:rPr lang="cs-CZ" smtClean="0"/>
              <a:pPr/>
              <a:t>3.8.2018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7FD-E2A2-4145-A7DB-E788F321C3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D598-D9FE-4B17-983C-DCA40148FA36}" type="datetime1">
              <a:rPr lang="cs-CZ" smtClean="0"/>
              <a:pPr/>
              <a:t>3.8.2018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7FD-E2A2-4145-A7DB-E788F321C3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5156-4000-4CC6-882C-4DA0BCEE7C29}" type="datetime1">
              <a:rPr lang="cs-CZ" smtClean="0"/>
              <a:pPr/>
              <a:t>3.8.2018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7FD-E2A2-4145-A7DB-E788F321C3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27CA-8D92-4E96-B31C-D157F0D60CA1}" type="datetime1">
              <a:rPr lang="cs-CZ" smtClean="0"/>
              <a:pPr/>
              <a:t>3.8.2018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7FD-E2A2-4145-A7DB-E788F321C3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83C0-88C7-4FC5-8423-602606FC1F90}" type="datetime1">
              <a:rPr lang="cs-CZ" smtClean="0"/>
              <a:pPr/>
              <a:t>3.8.2018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7FD-E2A2-4145-A7DB-E788F321C3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A6A8-E48D-43CD-8C3E-C5B687EECB0A}" type="datetime1">
              <a:rPr lang="cs-CZ" smtClean="0"/>
              <a:pPr/>
              <a:t>3.8.2018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7FD-E2A2-4145-A7DB-E788F321C3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1E7A0-40B4-425C-BF34-975803F26DEC}" type="datetime1">
              <a:rPr lang="cs-CZ" smtClean="0"/>
              <a:pPr/>
              <a:t>3.8.2018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7FD-E2A2-4145-A7DB-E788F321C3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3752E-4F32-4DF0-8366-92FAA5CEE8FD}" type="datetime1">
              <a:rPr lang="cs-CZ" smtClean="0"/>
              <a:pPr/>
              <a:t>3.8.2018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7FD-E2A2-4145-A7DB-E788F321C3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58267-9F27-4046-B8D8-B6481BFD509C}" type="datetime1">
              <a:rPr lang="cs-CZ" smtClean="0"/>
              <a:pPr/>
              <a:t>3.8.2018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4A7FD-E2A2-4145-A7DB-E788F321C30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sfk-ppt-screen-intro-0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F2C355-1CDB-4D5F-8082-FEE839205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l"/>
            <a:r>
              <a:rPr lang="cs-CZ" sz="3600" dirty="0">
                <a:latin typeface="+mn-lt"/>
                <a:ea typeface="+mn-ea"/>
                <a:cs typeface="+mn-cs"/>
              </a:rPr>
              <a:t>Povinné přílohy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10293B6-03BF-469A-A38C-290837FFF7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Opravdu jsou všechny povinné přílohy povinné?</a:t>
            </a:r>
          </a:p>
          <a:p>
            <a:endParaRPr lang="cs-CZ" dirty="0"/>
          </a:p>
          <a:p>
            <a:r>
              <a:rPr lang="cs-CZ" b="1" dirty="0">
                <a:solidFill>
                  <a:srgbClr val="00FA1E"/>
                </a:solidFill>
              </a:rPr>
              <a:t>ANO, JSOU</a:t>
            </a:r>
            <a:r>
              <a:rPr lang="cs-CZ" b="1" dirty="0"/>
              <a:t>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F78366B-4F0D-4DCA-8193-3661C9A0A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7FD-E2A2-4145-A7DB-E788F321C30C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766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F2C355-1CDB-4D5F-8082-FEE839205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l"/>
            <a:r>
              <a:rPr lang="cs-CZ" sz="3600" dirty="0">
                <a:latin typeface="+mn-lt"/>
                <a:ea typeface="+mn-ea"/>
                <a:cs typeface="+mn-cs"/>
              </a:rPr>
              <a:t>Povinné přílohy a formuláře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10293B6-03BF-469A-A38C-290837FFF7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Všechny povinné přílohy najdete ve výzvě.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Ty s „</a:t>
            </a:r>
            <a:r>
              <a:rPr lang="cs-CZ" dirty="0">
                <a:solidFill>
                  <a:srgbClr val="00FA1E"/>
                </a:solidFill>
              </a:rPr>
              <a:t>*</a:t>
            </a:r>
            <a:r>
              <a:rPr lang="cs-CZ" dirty="0"/>
              <a:t>“ mají formuláře zveřejněné společně s výzvou.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F78366B-4F0D-4DCA-8193-3661C9A0A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7FD-E2A2-4145-A7DB-E788F321C30C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609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sfk-ppt-screen-intro-0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sfk-ppt-screen-intro-0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8214" y="714356"/>
            <a:ext cx="7740000" cy="4143404"/>
          </a:xfrm>
        </p:spPr>
        <p:txBody>
          <a:bodyPr anchor="t" anchorCtr="0">
            <a:noAutofit/>
          </a:bodyPr>
          <a:lstStyle/>
          <a:p>
            <a:pPr algn="l">
              <a:lnSpc>
                <a:spcPts val="9200"/>
              </a:lnSpc>
            </a:pPr>
            <a:r>
              <a:rPr lang="cs-CZ" sz="5000" dirty="0"/>
              <a:t>Vývoj první verze scénáře pro celovečerní hraný nebo animovaný film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5018117"/>
            <a:ext cx="7740000" cy="91121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-CZ" sz="2100" dirty="0"/>
              <a:t>Veletržní palác</a:t>
            </a:r>
          </a:p>
          <a:p>
            <a:pPr>
              <a:spcBef>
                <a:spcPts val="0"/>
              </a:spcBef>
              <a:buNone/>
            </a:pPr>
            <a:r>
              <a:rPr lang="cs-CZ" sz="2100" dirty="0"/>
              <a:t>25</a:t>
            </a:r>
            <a:r>
              <a:rPr lang="en-US" sz="2100" dirty="0"/>
              <a:t>. </a:t>
            </a:r>
            <a:r>
              <a:rPr lang="cs-CZ" sz="2100" dirty="0"/>
              <a:t>7</a:t>
            </a:r>
            <a:r>
              <a:rPr lang="en-US" sz="2100" dirty="0"/>
              <a:t>. 201</a:t>
            </a:r>
            <a:r>
              <a:rPr lang="cs-CZ" sz="2100" dirty="0"/>
              <a:t>8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357950" y="5715016"/>
            <a:ext cx="2133600" cy="365125"/>
          </a:xfrm>
        </p:spPr>
        <p:txBody>
          <a:bodyPr/>
          <a:lstStyle/>
          <a:p>
            <a:fld id="{7064A7FD-E2A2-4145-A7DB-E788F321C30C}" type="slidenum">
              <a:rPr lang="cs-CZ" smtClean="0">
                <a:solidFill>
                  <a:schemeClr val="tx1"/>
                </a:solidFill>
              </a:rPr>
              <a:pPr/>
              <a:t>4</a:t>
            </a:fld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8214" y="714356"/>
            <a:ext cx="7740000" cy="5072098"/>
          </a:xfrm>
        </p:spPr>
        <p:txBody>
          <a:bodyPr anchor="t" anchorCtr="0">
            <a:noAutofit/>
          </a:bodyPr>
          <a:lstStyle/>
          <a:p>
            <a:pPr algn="l">
              <a:lnSpc>
                <a:spcPts val="9200"/>
              </a:lnSpc>
            </a:pPr>
            <a:r>
              <a:rPr lang="cs-CZ" sz="8500" dirty="0"/>
              <a:t>Požadavky Rady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6357950" y="5715016"/>
            <a:ext cx="2133600" cy="365125"/>
          </a:xfrm>
        </p:spPr>
        <p:txBody>
          <a:bodyPr/>
          <a:lstStyle/>
          <a:p>
            <a:fld id="{7064A7FD-E2A2-4145-A7DB-E788F321C30C}" type="slidenum">
              <a:rPr lang="cs-CZ" smtClean="0">
                <a:solidFill>
                  <a:schemeClr val="tx1"/>
                </a:solidFill>
              </a:rPr>
              <a:pPr/>
              <a:t>5</a:t>
            </a:fld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785794"/>
            <a:ext cx="7643866" cy="535785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3600" dirty="0"/>
              <a:t>Cíle podpory kinematografie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cs-CZ" sz="2100" dirty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cs-CZ" sz="2100" dirty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cs-CZ" sz="21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dirty="0"/>
              <a:t>Cílem udělování dotací v této výzvě je poskytnutí </a:t>
            </a:r>
            <a:r>
              <a:rPr lang="cs-CZ" dirty="0">
                <a:solidFill>
                  <a:srgbClr val="00FA1E"/>
                </a:solidFill>
              </a:rPr>
              <a:t>umělecké a finanční nezávislosti</a:t>
            </a:r>
            <a:r>
              <a:rPr lang="cs-CZ" dirty="0"/>
              <a:t> v prvotní fázi tvorby scénáře.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357950" y="5715016"/>
            <a:ext cx="2133600" cy="365125"/>
          </a:xfrm>
        </p:spPr>
        <p:txBody>
          <a:bodyPr/>
          <a:lstStyle/>
          <a:p>
            <a:fld id="{7064A7FD-E2A2-4145-A7DB-E788F321C30C}" type="slidenum">
              <a:rPr lang="cs-CZ" smtClean="0">
                <a:solidFill>
                  <a:schemeClr val="tx1"/>
                </a:solidFill>
              </a:rPr>
              <a:pPr/>
              <a:t>6</a:t>
            </a:fld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785794"/>
            <a:ext cx="7643866" cy="5357851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3600" dirty="0"/>
              <a:t>Priority podpory</a:t>
            </a:r>
          </a:p>
          <a:p>
            <a:r>
              <a:rPr lang="cs-CZ" dirty="0"/>
              <a:t>Projekty této výzvy budou hodnoceny podle priorit Rady v tomto pořadí: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projekty samostatně žádajících scénáristů pro psaní první verze scénáře, tedy pro fázi, kdy scénárista sám tvoří bez jakéhokoliv finančního zabezpečení ze strany svého budoucího producenta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projekty producentů žádajících o dotaci na honorář konkrétního scénáristy pouze za vytvoření první verze scénáře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357950" y="5715016"/>
            <a:ext cx="2133600" cy="365125"/>
          </a:xfrm>
        </p:spPr>
        <p:txBody>
          <a:bodyPr/>
          <a:lstStyle/>
          <a:p>
            <a:fld id="{7064A7FD-E2A2-4145-A7DB-E788F321C30C}" type="slidenum">
              <a:rPr lang="cs-CZ" smtClean="0">
                <a:solidFill>
                  <a:schemeClr val="tx1"/>
                </a:solidFill>
              </a:rPr>
              <a:pPr/>
              <a:t>7</a:t>
            </a:fld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641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F2C355-1CDB-4D5F-8082-FEE839205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l"/>
            <a:r>
              <a:rPr lang="cs-CZ" sz="3600" dirty="0">
                <a:latin typeface="+mn-lt"/>
                <a:ea typeface="+mn-ea"/>
                <a:cs typeface="+mn-cs"/>
              </a:rPr>
              <a:t>Další specifikace okruhu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10293B6-03BF-469A-A38C-290837FFF7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Podpora je určena pro </a:t>
            </a:r>
            <a:r>
              <a:rPr lang="cs-CZ" dirty="0">
                <a:solidFill>
                  <a:srgbClr val="00FA1E"/>
                </a:solidFill>
              </a:rPr>
              <a:t>vytvoření první verze scénáře</a:t>
            </a:r>
            <a:r>
              <a:rPr lang="cs-CZ" dirty="0"/>
              <a:t> pro celovečerní hrané nebo animované české kinematografické dílo. </a:t>
            </a:r>
            <a:r>
              <a:rPr lang="cs-CZ" u="sng" dirty="0"/>
              <a:t>Podpora není určena pro projekty, kde již první verze scénáře existuje a projekt míří do fáze kompletního vývoje</a:t>
            </a:r>
            <a:r>
              <a:rPr lang="cs-CZ" dirty="0"/>
              <a:t>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F78366B-4F0D-4DCA-8193-3661C9A0A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7FD-E2A2-4145-A7DB-E788F321C30C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7411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D06563-8AD2-4743-B251-E830B140B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49F28D-D2D6-4581-8F52-E791F7113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2 expertní analýzy – s doporučením nebo nedoporučením k podpoře</a:t>
            </a:r>
          </a:p>
          <a:p>
            <a:r>
              <a:rPr lang="cs-CZ" dirty="0"/>
              <a:t>možnost písemné reakce na analýzy</a:t>
            </a:r>
          </a:p>
          <a:p>
            <a:r>
              <a:rPr lang="cs-CZ" dirty="0"/>
              <a:t>rozhoduje Rada v kontextu všech projektů</a:t>
            </a:r>
          </a:p>
          <a:p>
            <a:pPr marL="900000" indent="0">
              <a:buNone/>
            </a:pPr>
            <a:r>
              <a:rPr lang="cs-CZ" i="1" dirty="0"/>
              <a:t>	=&gt; je možné, že projekt bude nepodpořen i přes dvě kladná doporučení</a:t>
            </a:r>
          </a:p>
          <a:p>
            <a:r>
              <a:rPr lang="cs-CZ" dirty="0"/>
              <a:t>Podpořené projekty obdrží </a:t>
            </a:r>
            <a:r>
              <a:rPr lang="cs-CZ" u="sng" dirty="0"/>
              <a:t>rozhodnutí o podpoře kinematografie</a:t>
            </a:r>
          </a:p>
          <a:p>
            <a:pPr lvl="1"/>
            <a:r>
              <a:rPr lang="cs-CZ" dirty="0">
                <a:solidFill>
                  <a:srgbClr val="00FA1E"/>
                </a:solidFill>
              </a:rPr>
              <a:t>Pečlivě přečíst!</a:t>
            </a:r>
          </a:p>
          <a:p>
            <a:pPr lvl="1"/>
            <a:r>
              <a:rPr lang="cs-CZ" dirty="0"/>
              <a:t>Zapsat všechny termíny</a:t>
            </a:r>
          </a:p>
          <a:p>
            <a:pPr lvl="1"/>
            <a:r>
              <a:rPr lang="cs-CZ" dirty="0"/>
              <a:t>Zejména odevzdat ZZ a scénář </a:t>
            </a:r>
            <a:r>
              <a:rPr lang="cs-CZ" u="sng" dirty="0"/>
              <a:t>do data pro dokončení projektu</a:t>
            </a:r>
            <a:r>
              <a:rPr lang="cs-CZ" dirty="0"/>
              <a:t> a včas odevzdat vyúčtování (</a:t>
            </a:r>
            <a:r>
              <a:rPr lang="cs-CZ" u="sng" dirty="0"/>
              <a:t>90 dnů</a:t>
            </a:r>
            <a:r>
              <a:rPr lang="cs-CZ" dirty="0"/>
              <a:t>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87BFDC3-C4B7-45B0-AB28-68790A04E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A7FD-E2A2-4145-A7DB-E788F321C30C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Šipka: dolů 4">
            <a:extLst>
              <a:ext uri="{FF2B5EF4-FFF2-40B4-BE49-F238E27FC236}">
                <a16:creationId xmlns:a16="http://schemas.microsoft.com/office/drawing/2014/main" id="{C368954A-6E35-4C28-990E-06FB8FD311BB}"/>
              </a:ext>
            </a:extLst>
          </p:cNvPr>
          <p:cNvSpPr/>
          <p:nvPr/>
        </p:nvSpPr>
        <p:spPr>
          <a:xfrm>
            <a:off x="8532440" y="1556792"/>
            <a:ext cx="432048" cy="4536504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4838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átní fond kinematografi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1333</TotalTime>
  <Words>158</Words>
  <Application>Microsoft Office PowerPoint</Application>
  <PresentationFormat>Předvádění na obrazovce (4:3)</PresentationFormat>
  <Paragraphs>42</Paragraphs>
  <Slides>14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Motiv sady Office</vt:lpstr>
      <vt:lpstr>Prezentace aplikace PowerPoint</vt:lpstr>
      <vt:lpstr>Prezentace aplikace PowerPoint</vt:lpstr>
      <vt:lpstr>Prezentace aplikace PowerPoint</vt:lpstr>
      <vt:lpstr>Vývoj první verze scénáře pro celovečerní hraný nebo animovaný film</vt:lpstr>
      <vt:lpstr>Požadavky Rady</vt:lpstr>
      <vt:lpstr>Prezentace aplikace PowerPoint</vt:lpstr>
      <vt:lpstr>Prezentace aplikace PowerPoint</vt:lpstr>
      <vt:lpstr>Další specifikace okruhu</vt:lpstr>
      <vt:lpstr>Rozhodování</vt:lpstr>
      <vt:lpstr>Povinné přílohy</vt:lpstr>
      <vt:lpstr>Povinné přílohy a formuláře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Státní fond kinematografie</dc:creator>
  <cp:lastModifiedBy>Monika Bartošová</cp:lastModifiedBy>
  <cp:revision>49</cp:revision>
  <dcterms:created xsi:type="dcterms:W3CDTF">2014-05-01T19:39:31Z</dcterms:created>
  <dcterms:modified xsi:type="dcterms:W3CDTF">2018-08-03T08:56:35Z</dcterms:modified>
</cp:coreProperties>
</file>